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lmarai" panose="020B0604020202020204" charset="-78"/>
      <p:regular r:id="rId23"/>
    </p:embeddedFont>
    <p:embeddedFont>
      <p:font typeface="Almarai Bold" panose="020B0604020202020204" charset="-78"/>
      <p:regular r:id="rId24"/>
    </p:embeddedFont>
    <p:embeddedFont>
      <p:font typeface="Droid Arabic Kufi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://www.olist.com/" TargetMode="External"/><Relationship Id="rId5" Type="http://schemas.openxmlformats.org/officeDocument/2006/relationships/image" Target="../media/image10.sv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73748" y="6965005"/>
            <a:ext cx="5689887" cy="88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Salwa Sayed</a:t>
            </a:r>
          </a:p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endParaRPr lang="en-US" sz="2829" spc="432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3748" y="3301008"/>
            <a:ext cx="7231514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66"/>
              </a:lnSpc>
            </a:pPr>
            <a:r>
              <a:rPr lang="en-US" sz="855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OLIST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3748" y="4747835"/>
            <a:ext cx="7231514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6"/>
              </a:lnSpc>
            </a:pPr>
            <a:r>
              <a:rPr lang="en-US" sz="665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451806" y="2066886"/>
            <a:ext cx="8123332" cy="5335443"/>
          </a:xfrm>
          <a:custGeom>
            <a:avLst/>
            <a:gdLst/>
            <a:ahLst/>
            <a:cxnLst/>
            <a:rect l="l" t="t" r="r" b="b"/>
            <a:pathLst>
              <a:path w="8123332" h="5335443">
                <a:moveTo>
                  <a:pt x="0" y="0"/>
                </a:moveTo>
                <a:lnTo>
                  <a:pt x="8123332" y="0"/>
                </a:lnTo>
                <a:lnTo>
                  <a:pt x="8123332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Who were the 3 top customers purchased from our store?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2426024"/>
            <a:ext cx="7091474" cy="5372798"/>
          </a:xfrm>
          <a:custGeom>
            <a:avLst/>
            <a:gdLst/>
            <a:ahLst/>
            <a:cxnLst/>
            <a:rect l="l" t="t" r="r" b="b"/>
            <a:pathLst>
              <a:path w="7091474" h="5372798">
                <a:moveTo>
                  <a:pt x="0" y="0"/>
                </a:moveTo>
                <a:lnTo>
                  <a:pt x="7091474" y="0"/>
                </a:lnTo>
                <a:lnTo>
                  <a:pt x="7091474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9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Who were the 3 best sellers made the biggest number of orders?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018206" y="2066886"/>
            <a:ext cx="10972800" cy="5188567"/>
          </a:xfrm>
          <a:custGeom>
            <a:avLst/>
            <a:gdLst/>
            <a:ahLst/>
            <a:cxnLst/>
            <a:rect l="l" t="t" r="r" b="b"/>
            <a:pathLst>
              <a:path w="10972800" h="5188567">
                <a:moveTo>
                  <a:pt x="0" y="0"/>
                </a:moveTo>
                <a:lnTo>
                  <a:pt x="10972800" y="0"/>
                </a:lnTo>
                <a:lnTo>
                  <a:pt x="10972800" y="5188567"/>
                </a:lnTo>
                <a:lnTo>
                  <a:pt x="0" y="518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city that had the biggest number of orders?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259163" y="2426024"/>
            <a:ext cx="11000137" cy="5173793"/>
          </a:xfrm>
          <a:custGeom>
            <a:avLst/>
            <a:gdLst/>
            <a:ahLst/>
            <a:cxnLst/>
            <a:rect l="l" t="t" r="r" b="b"/>
            <a:pathLst>
              <a:path w="11000137" h="5173793">
                <a:moveTo>
                  <a:pt x="0" y="0"/>
                </a:moveTo>
                <a:lnTo>
                  <a:pt x="11000137" y="0"/>
                </a:lnTo>
                <a:lnTo>
                  <a:pt x="11000137" y="5173793"/>
                </a:lnTo>
                <a:lnTo>
                  <a:pt x="0" y="517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state that made the highest revenues?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387662" y="1888031"/>
            <a:ext cx="10696053" cy="5898306"/>
          </a:xfrm>
          <a:custGeom>
            <a:avLst/>
            <a:gdLst/>
            <a:ahLst/>
            <a:cxnLst/>
            <a:rect l="l" t="t" r="r" b="b"/>
            <a:pathLst>
              <a:path w="10696053" h="5898306">
                <a:moveTo>
                  <a:pt x="0" y="0"/>
                </a:moveTo>
                <a:lnTo>
                  <a:pt x="10696053" y="0"/>
                </a:lnTo>
                <a:lnTo>
                  <a:pt x="10696053" y="5898306"/>
                </a:lnTo>
                <a:lnTo>
                  <a:pt x="0" y="589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highest and lowest month in revenues?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770556" y="2066886"/>
            <a:ext cx="10546640" cy="5164592"/>
          </a:xfrm>
          <a:custGeom>
            <a:avLst/>
            <a:gdLst/>
            <a:ahLst/>
            <a:cxnLst/>
            <a:rect l="l" t="t" r="r" b="b"/>
            <a:pathLst>
              <a:path w="10546640" h="5164592">
                <a:moveTo>
                  <a:pt x="0" y="0"/>
                </a:moveTo>
                <a:lnTo>
                  <a:pt x="10546640" y="0"/>
                </a:lnTo>
                <a:lnTo>
                  <a:pt x="10546640" y="5164591"/>
                </a:lnTo>
                <a:lnTo>
                  <a:pt x="0" y="5164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year that contributed most to total revenue?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670681" y="2066886"/>
            <a:ext cx="9226109" cy="5264713"/>
          </a:xfrm>
          <a:custGeom>
            <a:avLst/>
            <a:gdLst/>
            <a:ahLst/>
            <a:cxnLst/>
            <a:rect l="l" t="t" r="r" b="b"/>
            <a:pathLst>
              <a:path w="9226109" h="5264713">
                <a:moveTo>
                  <a:pt x="0" y="0"/>
                </a:moveTo>
                <a:lnTo>
                  <a:pt x="9226109" y="0"/>
                </a:lnTo>
                <a:lnTo>
                  <a:pt x="9226109" y="5264712"/>
                </a:lnTo>
                <a:lnTo>
                  <a:pt x="0" y="526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most and less popular type of payment?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647593" y="2664126"/>
            <a:ext cx="8242283" cy="5108973"/>
          </a:xfrm>
          <a:custGeom>
            <a:avLst/>
            <a:gdLst/>
            <a:ahLst/>
            <a:cxnLst/>
            <a:rect l="l" t="t" r="r" b="b"/>
            <a:pathLst>
              <a:path w="8242283" h="5108973">
                <a:moveTo>
                  <a:pt x="0" y="0"/>
                </a:moveTo>
                <a:lnTo>
                  <a:pt x="8242283" y="0"/>
                </a:lnTo>
                <a:lnTo>
                  <a:pt x="8242283" y="5108973"/>
                </a:lnTo>
                <a:lnTo>
                  <a:pt x="0" y="510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value of orders canceled and unavailable?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061" y="2057361"/>
            <a:ext cx="4796714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0967" y="4575896"/>
            <a:ext cx="15786065" cy="568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1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1- The store made the highest revenues in 2018.</a:t>
            </a:r>
          </a:p>
          <a:p>
            <a:pPr algn="l">
              <a:lnSpc>
                <a:spcPts val="4411"/>
              </a:lnSpc>
            </a:pPr>
            <a:r>
              <a:rPr lang="en-US" sz="3196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2- Revenues fluctuated through months but  May was  the highest in revenues while September was the lowest.       </a:t>
            </a:r>
          </a:p>
          <a:p>
            <a:pPr algn="l">
              <a:lnSpc>
                <a:spcPts val="7192"/>
              </a:lnSpc>
            </a:pPr>
            <a:r>
              <a:rPr lang="en-US" sz="3196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3-While the number of orders for bed_bath_table was larger than that for health_beauty  category but health_beauty achieved  the highest revenues.</a:t>
            </a:r>
          </a:p>
          <a:p>
            <a:pPr algn="l">
              <a:lnSpc>
                <a:spcPts val="4411"/>
              </a:lnSpc>
            </a:pPr>
            <a:r>
              <a:rPr lang="en-US" sz="3196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4- The store got the highest revenues from SP state and Sao Paulo contributed the most in that revenue. </a:t>
            </a:r>
          </a:p>
          <a:p>
            <a:pPr algn="l">
              <a:lnSpc>
                <a:spcPts val="4411"/>
              </a:lnSpc>
            </a:pPr>
            <a:endParaRPr lang="en-US" sz="3196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411"/>
              </a:lnSpc>
            </a:pPr>
            <a:endParaRPr lang="en-US" sz="3196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6.1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061" y="2057361"/>
            <a:ext cx="4796714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0967" y="4606971"/>
            <a:ext cx="15786065" cy="442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1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5-The orders canceled were 625 orders and cost the store not a small amount 105,886.</a:t>
            </a:r>
          </a:p>
          <a:p>
            <a:pPr algn="l">
              <a:lnSpc>
                <a:spcPts val="4411"/>
              </a:lnSpc>
            </a:pPr>
            <a:endParaRPr lang="en-US" sz="31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411"/>
              </a:lnSpc>
            </a:pPr>
            <a:r>
              <a:rPr lang="en-US" sz="31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6-The 2 most popular type of payments were  credit card and boleto.</a:t>
            </a:r>
          </a:p>
          <a:p>
            <a:pPr algn="l">
              <a:lnSpc>
                <a:spcPts val="4411"/>
              </a:lnSpc>
            </a:pPr>
            <a:endParaRPr lang="en-US" sz="31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411"/>
              </a:lnSpc>
            </a:pPr>
            <a:r>
              <a:rPr lang="en-US" sz="31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7-Sub-categories like security and services and fashion_childerns_clothes achieved the least revenues while the cost per order was not small.</a:t>
            </a:r>
          </a:p>
          <a:p>
            <a:pPr algn="l">
              <a:lnSpc>
                <a:spcPts val="4411"/>
              </a:lnSpc>
            </a:pPr>
            <a:endParaRPr lang="en-US" sz="31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411"/>
              </a:lnSpc>
            </a:pPr>
            <a:endParaRPr lang="en-US" sz="31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6.2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411" r="-574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028700" y="1028700"/>
            <a:ext cx="5760720" cy="8229600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853355" y="4653079"/>
            <a:ext cx="4646929" cy="9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43432" y="3241841"/>
            <a:ext cx="2176471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Tables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4275900" y="6702810"/>
            <a:ext cx="1334733" cy="13347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4275900" y="4181906"/>
            <a:ext cx="1334733" cy="13347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1338206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27032" y="8485218"/>
            <a:ext cx="2980279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Recommendations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49805" y="6864493"/>
            <a:ext cx="1586922" cy="92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28937" y="3241841"/>
            <a:ext cx="2176471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23711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47724" y="5772028"/>
            <a:ext cx="3177299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Analysis and Visuals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23711" y="4333023"/>
            <a:ext cx="1586922" cy="92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60569" y="3241841"/>
            <a:ext cx="2176471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Profile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655343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64418" y="5772028"/>
            <a:ext cx="3173788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Questions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55343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8781438" y="6854968"/>
            <a:ext cx="1334733" cy="133473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8655343" y="7007368"/>
            <a:ext cx="1586922" cy="92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063152" y="8561176"/>
            <a:ext cx="2980279" cy="43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061" y="2057361"/>
            <a:ext cx="8880922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0967" y="4626021"/>
            <a:ext cx="15786065" cy="49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1-Making special marketing campaigns  through months that had less revenues like September and October.</a:t>
            </a:r>
          </a:p>
          <a:p>
            <a:pPr algn="l">
              <a:lnSpc>
                <a:spcPts val="4273"/>
              </a:lnSpc>
            </a:pPr>
            <a:endParaRPr lang="en-US" sz="30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273"/>
              </a:lnSpc>
            </a:pPr>
            <a:r>
              <a:rPr lang="en-US" sz="30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2-As credit card and boleto are popular in Brazil the store can offer discounts or special promotions for payments made through these methods to increase sales.</a:t>
            </a:r>
          </a:p>
          <a:p>
            <a:pPr algn="l">
              <a:lnSpc>
                <a:spcPts val="4273"/>
              </a:lnSpc>
            </a:pPr>
            <a:endParaRPr lang="en-US" sz="30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273"/>
              </a:lnSpc>
            </a:pPr>
            <a:r>
              <a:rPr lang="en-US" sz="30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3-The store needs to make marketing campaigns at states that purchased less like RR and AP.</a:t>
            </a:r>
          </a:p>
          <a:p>
            <a:pPr algn="l">
              <a:lnSpc>
                <a:spcPts val="1513"/>
              </a:lnSpc>
            </a:pPr>
            <a:endParaRPr lang="en-US" sz="3096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273"/>
              </a:lnSpc>
            </a:pPr>
            <a:r>
              <a:rPr lang="en-US" sz="309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4-There are product  sub-categories that had lower order numbers and lower cost per order like cds_dvds_musicals ,store can market these products more to get more profit.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994836" y="2957610"/>
            <a:ext cx="1943100" cy="161652"/>
            <a:chOff x="0" y="0"/>
            <a:chExt cx="511763" cy="425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6216" y="2568876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8977" y="5048782"/>
            <a:ext cx="8547767" cy="58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CONNECT WITH ME.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977" y="3320418"/>
            <a:ext cx="5735021" cy="118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661091" y="6983976"/>
            <a:ext cx="622951" cy="622951"/>
          </a:xfrm>
          <a:custGeom>
            <a:avLst/>
            <a:gdLst/>
            <a:ahLst/>
            <a:cxnLst/>
            <a:rect l="l" t="t" r="r" b="b"/>
            <a:pathLst>
              <a:path w="622951" h="622951">
                <a:moveTo>
                  <a:pt x="0" y="0"/>
                </a:moveTo>
                <a:lnTo>
                  <a:pt x="622952" y="0"/>
                </a:lnTo>
                <a:lnTo>
                  <a:pt x="622952" y="622951"/>
                </a:lnTo>
                <a:lnTo>
                  <a:pt x="0" y="62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28012" r="-2801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33451" y="7087180"/>
            <a:ext cx="4962662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salwahassen527@gmail.com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3451" y="6218686"/>
            <a:ext cx="5339467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www.linkedin.com/in/salwasayed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69742" y="6203708"/>
            <a:ext cx="405650" cy="421996"/>
          </a:xfrm>
          <a:custGeom>
            <a:avLst/>
            <a:gdLst/>
            <a:ahLst/>
            <a:cxnLst/>
            <a:rect l="l" t="t" r="r" b="b"/>
            <a:pathLst>
              <a:path w="405650" h="421996">
                <a:moveTo>
                  <a:pt x="0" y="0"/>
                </a:moveTo>
                <a:lnTo>
                  <a:pt x="405650" y="0"/>
                </a:lnTo>
                <a:lnTo>
                  <a:pt x="405650" y="421996"/>
                </a:lnTo>
                <a:lnTo>
                  <a:pt x="0" y="42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4" r="-201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7100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3966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871728" y="1323052"/>
            <a:ext cx="5952955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1"/>
              </a:lnSpc>
              <a:spcBef>
                <a:spcPct val="0"/>
              </a:spcBef>
            </a:pPr>
            <a:r>
              <a:rPr lang="en-US" sz="64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PROFILE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5396433" y="1361174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1025" y="4819967"/>
            <a:ext cx="1730531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en-US" sz="3600" b="0" i="0" dirty="0">
                <a:solidFill>
                  <a:srgbClr val="FFFFFF"/>
                </a:solidFill>
                <a:effectLst/>
              </a:rPr>
              <a:t>This is a Brazilian e-commerce public dataset of orders made at </a:t>
            </a:r>
            <a:r>
              <a:rPr lang="en-US" sz="3600" b="0" i="0" dirty="0" err="1">
                <a:solidFill>
                  <a:srgbClr val="FFFFFF"/>
                </a:solidFill>
                <a:effectLst/>
                <a:hlinkClick r:id="rId11"/>
              </a:rPr>
              <a:t>Olist</a:t>
            </a:r>
            <a:r>
              <a:rPr lang="en-US" sz="3600" b="0" i="0" dirty="0">
                <a:solidFill>
                  <a:srgbClr val="FFFFFF"/>
                </a:solidFill>
                <a:effectLst/>
                <a:hlinkClick r:id="rId11"/>
              </a:rPr>
              <a:t> Store</a:t>
            </a:r>
            <a:r>
              <a:rPr lang="en-US" sz="3600" b="0" i="0" dirty="0">
                <a:solidFill>
                  <a:srgbClr val="FFFFFF"/>
                </a:solidFill>
                <a:effectLst/>
              </a:rPr>
              <a:t>. The dataset has information of 100k orders from 2016 to 2018 made at multiple marketplaces in Brazil. Its features allow viewing order from multiple dimensions: from order status, price, payment, and freight performance to customer location and product attributes </a:t>
            </a:r>
            <a:endParaRPr lang="ar-EG" sz="3399" dirty="0">
              <a:solidFill>
                <a:srgbClr val="FFFFFF"/>
              </a:solidFill>
              <a:latin typeface="Droid Arabic Kufi"/>
              <a:ea typeface="Droid Arabic Kufi"/>
              <a:cs typeface="Droid Arabic Kufi"/>
              <a:sym typeface="Droid Arabic Kufi"/>
              <a:rtl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28989" y="4142358"/>
            <a:ext cx="911914" cy="873632"/>
            <a:chOff x="0" y="0"/>
            <a:chExt cx="812800" cy="7786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78679"/>
            </a:xfrm>
            <a:custGeom>
              <a:avLst/>
              <a:gdLst/>
              <a:ahLst/>
              <a:cxnLst/>
              <a:rect l="l" t="t" r="r" b="b"/>
              <a:pathLst>
                <a:path w="812800" h="778679">
                  <a:moveTo>
                    <a:pt x="406400" y="0"/>
                  </a:moveTo>
                  <a:cubicBezTo>
                    <a:pt x="181951" y="0"/>
                    <a:pt x="0" y="174313"/>
                    <a:pt x="0" y="389339"/>
                  </a:cubicBezTo>
                  <a:cubicBezTo>
                    <a:pt x="0" y="604365"/>
                    <a:pt x="181951" y="778679"/>
                    <a:pt x="406400" y="778679"/>
                  </a:cubicBezTo>
                  <a:cubicBezTo>
                    <a:pt x="630849" y="778679"/>
                    <a:pt x="812800" y="604365"/>
                    <a:pt x="812800" y="389339"/>
                  </a:cubicBezTo>
                  <a:cubicBezTo>
                    <a:pt x="812800" y="1743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5376"/>
              <a:ext cx="660400" cy="68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50013" y="5143500"/>
            <a:ext cx="919706" cy="874586"/>
            <a:chOff x="0" y="0"/>
            <a:chExt cx="812800" cy="7729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72925"/>
            </a:xfrm>
            <a:custGeom>
              <a:avLst/>
              <a:gdLst/>
              <a:ahLst/>
              <a:cxnLst/>
              <a:rect l="l" t="t" r="r" b="b"/>
              <a:pathLst>
                <a:path w="812800" h="772925">
                  <a:moveTo>
                    <a:pt x="406400" y="0"/>
                  </a:moveTo>
                  <a:cubicBezTo>
                    <a:pt x="181951" y="0"/>
                    <a:pt x="0" y="173025"/>
                    <a:pt x="0" y="386462"/>
                  </a:cubicBezTo>
                  <a:cubicBezTo>
                    <a:pt x="0" y="599900"/>
                    <a:pt x="181951" y="772925"/>
                    <a:pt x="406400" y="772925"/>
                  </a:cubicBezTo>
                  <a:cubicBezTo>
                    <a:pt x="630849" y="772925"/>
                    <a:pt x="812800" y="599900"/>
                    <a:pt x="812800" y="386462"/>
                  </a:cubicBezTo>
                  <a:cubicBezTo>
                    <a:pt x="812800" y="1730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4837"/>
              <a:ext cx="660400" cy="675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94498" y="633762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766869" y="1477050"/>
            <a:ext cx="5763947" cy="96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60875" y="4126040"/>
            <a:ext cx="88002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50013" y="5216266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94498" y="641303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0760" y="3070534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olist_order_items_dataset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65286" y="4238146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olist_order_payment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38299" y="5381115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olist_sellers_dataset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08507" y="6577887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olist_orders_dataset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28700" y="1480657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978779" y="8823066"/>
            <a:ext cx="911914" cy="91191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884115" y="7637932"/>
            <a:ext cx="911914" cy="91191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4916001" y="7733182"/>
            <a:ext cx="88002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50236" y="7837957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olist_customers_dataset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06917" y="8939880"/>
            <a:ext cx="6138901" cy="3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2"/>
              </a:lnSpc>
              <a:spcBef>
                <a:spcPct val="0"/>
              </a:spcBef>
            </a:pPr>
            <a:r>
              <a:rPr lang="en-US" sz="23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product_category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010665" y="8945626"/>
            <a:ext cx="88002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80742" y="2698861"/>
            <a:ext cx="17926516" cy="7588139"/>
          </a:xfrm>
          <a:custGeom>
            <a:avLst/>
            <a:gdLst/>
            <a:ahLst/>
            <a:cxnLst/>
            <a:rect l="l" t="t" r="r" b="b"/>
            <a:pathLst>
              <a:path w="17926516" h="7588139">
                <a:moveTo>
                  <a:pt x="0" y="0"/>
                </a:moveTo>
                <a:lnTo>
                  <a:pt x="17926516" y="0"/>
                </a:lnTo>
                <a:lnTo>
                  <a:pt x="17926516" y="7588139"/>
                </a:lnTo>
                <a:lnTo>
                  <a:pt x="0" y="758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15" b="-1257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40913" y="1557132"/>
            <a:ext cx="7297240" cy="77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8938" y="1480776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34659"/>
            <a:ext cx="4800049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1083" y="233282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8423" y="2994894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most and less profitable product category?</a:t>
            </a:r>
          </a:p>
        </p:txBody>
      </p:sp>
      <p:sp>
        <p:nvSpPr>
          <p:cNvPr id="9" name="Freeform 9"/>
          <p:cNvSpPr/>
          <p:nvPr/>
        </p:nvSpPr>
        <p:spPr>
          <a:xfrm>
            <a:off x="9348603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31083" y="4325779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8423" y="4935550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Who were the 3 top customers purchased from our store?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31083" y="626856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48423" y="6878336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Who were the  3 best sellers  made the biggest number of orders ?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4.1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34659"/>
            <a:ext cx="4800049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1083" y="233282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8423" y="2993096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city that had the biggest number of orders ?</a:t>
            </a:r>
          </a:p>
        </p:txBody>
      </p:sp>
      <p:sp>
        <p:nvSpPr>
          <p:cNvPr id="9" name="Freeform 9"/>
          <p:cNvSpPr/>
          <p:nvPr/>
        </p:nvSpPr>
        <p:spPr>
          <a:xfrm>
            <a:off x="9348603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31083" y="4325779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8423" y="4935550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state that made the highest  revenues?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31083" y="626856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48423" y="6878336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highest and lowest month in revenues ?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4.2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34659"/>
            <a:ext cx="4800049" cy="190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BUSINESS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1083" y="233282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8423" y="2993096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year contributed most to total revenue?</a:t>
            </a:r>
          </a:p>
        </p:txBody>
      </p:sp>
      <p:sp>
        <p:nvSpPr>
          <p:cNvPr id="9" name="Freeform 9"/>
          <p:cNvSpPr/>
          <p:nvPr/>
        </p:nvSpPr>
        <p:spPr>
          <a:xfrm>
            <a:off x="9348603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31083" y="4325779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8423" y="4935550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most and less popular type of payment?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31083" y="6268565"/>
            <a:ext cx="4402447" cy="58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Q9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48423" y="6878336"/>
            <a:ext cx="6015843" cy="10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2"/>
              </a:lnSpc>
              <a:spcBef>
                <a:spcPct val="0"/>
              </a:spcBef>
            </a:pPr>
            <a:r>
              <a:rPr lang="en-US" sz="30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value of orders canceled and  unavailable ?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751800" y="3157842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4.3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1927" y="2426024"/>
            <a:ext cx="1224824" cy="1224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191905" y="2066886"/>
            <a:ext cx="10611095" cy="4936170"/>
          </a:xfrm>
          <a:custGeom>
            <a:avLst/>
            <a:gdLst/>
            <a:ahLst/>
            <a:cxnLst/>
            <a:rect l="l" t="t" r="r" b="b"/>
            <a:pathLst>
              <a:path w="10611095" h="4936170">
                <a:moveTo>
                  <a:pt x="0" y="0"/>
                </a:moveTo>
                <a:lnTo>
                  <a:pt x="10611095" y="0"/>
                </a:lnTo>
                <a:lnTo>
                  <a:pt x="10611095" y="4936170"/>
                </a:lnTo>
                <a:lnTo>
                  <a:pt x="0" y="49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1" r="-457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585" y="4468296"/>
            <a:ext cx="6591971" cy="129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was the most and less profitable product category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216" y="2568876"/>
            <a:ext cx="1456246" cy="85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5.1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591</Words>
  <Application>Microsoft Office PowerPoint</Application>
  <PresentationFormat>Custom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Almarai</vt:lpstr>
      <vt:lpstr>Almarai Bold</vt:lpstr>
      <vt:lpstr>Droid Arabic Kufi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</dc:title>
  <dc:creator>Elnour Tech</dc:creator>
  <cp:lastModifiedBy>salwa hassen</cp:lastModifiedBy>
  <cp:revision>2</cp:revision>
  <dcterms:created xsi:type="dcterms:W3CDTF">2006-08-16T00:00:00Z</dcterms:created>
  <dcterms:modified xsi:type="dcterms:W3CDTF">2024-11-03T14:49:48Z</dcterms:modified>
  <dc:identifier>DAGVU29bGZc</dc:identifier>
</cp:coreProperties>
</file>